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6"/>
  </p:notesMasterIdLst>
  <p:sldIdLst>
    <p:sldId id="256" r:id="rId5"/>
    <p:sldId id="262" r:id="rId6"/>
    <p:sldId id="293" r:id="rId7"/>
    <p:sldId id="264" r:id="rId8"/>
    <p:sldId id="263" r:id="rId9"/>
    <p:sldId id="265" r:id="rId10"/>
    <p:sldId id="267" r:id="rId11"/>
    <p:sldId id="268" r:id="rId12"/>
    <p:sldId id="280" r:id="rId13"/>
    <p:sldId id="270" r:id="rId14"/>
    <p:sldId id="269" r:id="rId15"/>
    <p:sldId id="271" r:id="rId16"/>
    <p:sldId id="272" r:id="rId17"/>
    <p:sldId id="273" r:id="rId18"/>
    <p:sldId id="295" r:id="rId19"/>
    <p:sldId id="275" r:id="rId20"/>
    <p:sldId id="276" r:id="rId21"/>
    <p:sldId id="277" r:id="rId22"/>
    <p:sldId id="278" r:id="rId23"/>
    <p:sldId id="279" r:id="rId24"/>
    <p:sldId id="281" r:id="rId25"/>
    <p:sldId id="283" r:id="rId26"/>
    <p:sldId id="284" r:id="rId27"/>
    <p:sldId id="294" r:id="rId28"/>
    <p:sldId id="286" r:id="rId29"/>
    <p:sldId id="287" r:id="rId30"/>
    <p:sldId id="288" r:id="rId31"/>
    <p:sldId id="289" r:id="rId32"/>
    <p:sldId id="290" r:id="rId33"/>
    <p:sldId id="29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Elaboration Phase</a:t>
            </a:r>
          </a:p>
          <a:p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r>
              <a:rPr lang="en-US" dirty="0"/>
              <a:t> – 19 de Abril 2021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PMATE BackOffice 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BFE1-D951-4C2C-BB22-C82AD952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168"/>
            <a:ext cx="10515600" cy="1325563"/>
          </a:xfrm>
        </p:spPr>
        <p:txBody>
          <a:bodyPr/>
          <a:lstStyle/>
          <a:p>
            <a:r>
              <a:rPr lang="en-US" dirty="0"/>
              <a:t>Requirements gathering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AA55-167B-4F05-A5D1-C44454C2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233998"/>
            <a:ext cx="10233800" cy="4351338"/>
          </a:xfrm>
        </p:spPr>
        <p:txBody>
          <a:bodyPr/>
          <a:lstStyle/>
          <a:p>
            <a:r>
              <a:rPr lang="en-US" dirty="0"/>
              <a:t>This platform is used only by a few group of people doing administrative work</a:t>
            </a:r>
          </a:p>
          <a:p>
            <a:r>
              <a:rPr lang="en-US" dirty="0"/>
              <a:t>Direct communication (via online meetings) with:</a:t>
            </a:r>
          </a:p>
          <a:p>
            <a:pPr lvl="1"/>
            <a:r>
              <a:rPr lang="en-US" dirty="0"/>
              <a:t>One of the people responsible for Pmate’s  Systems (Advisor of the project) </a:t>
            </a:r>
          </a:p>
          <a:p>
            <a:pPr lvl="1"/>
            <a:r>
              <a:rPr lang="en-US" dirty="0"/>
              <a:t>A user of the current Backoffice</a:t>
            </a:r>
          </a:p>
        </p:txBody>
      </p:sp>
    </p:spTree>
    <p:extLst>
      <p:ext uri="{BB962C8B-B14F-4D97-AF65-F5344CB8AC3E}">
        <p14:creationId xmlns:p14="http://schemas.microsoft.com/office/powerpoint/2010/main" val="401830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Database</a:t>
            </a:r>
          </a:p>
          <a:p>
            <a:pPr lvl="1"/>
            <a:r>
              <a:rPr lang="en-US" dirty="0"/>
              <a:t>Currently containing duplicated information due to the strategy used in the categorization of users (main table + individual table for each user-type)</a:t>
            </a:r>
          </a:p>
          <a:p>
            <a:pPr lvl="1"/>
            <a:r>
              <a:rPr lang="en-US" dirty="0"/>
              <a:t>Must be replaced by a strategy that depends on roles.</a:t>
            </a:r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 Currently, all the users’ information is in clear text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Passwords must be encrypted before being saved in the database</a:t>
            </a:r>
          </a:p>
          <a:p>
            <a:pPr lvl="1"/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28739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past competitions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the tests of a competition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Options for various kinds of statistical info. (registered teams per school, total score per school, etc.) 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Search for and recover the state of a test in a competition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 Option to generate an HTML with the results of a competition.</a:t>
            </a:r>
            <a:endParaRPr lang="pt-PT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4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Register a School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schools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Map view of the schools involved in Pmate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Pre-inscription of schools in contests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Associate a teacher to a school</a:t>
            </a:r>
            <a:endParaRPr lang="pt-PT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7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Create a new test or training game.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Copy ‘question models’ from an older to a new test.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List  students by school/teacher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Communication via email for a user or a target group of users (teachers, students, etc.)</a:t>
            </a:r>
          </a:p>
        </p:txBody>
      </p:sp>
    </p:spTree>
    <p:extLst>
      <p:ext uri="{BB962C8B-B14F-4D97-AF65-F5344CB8AC3E}">
        <p14:creationId xmlns:p14="http://schemas.microsoft.com/office/powerpoint/2010/main" val="1605841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Possible Extra:  New Tab with  a group chat for the administrators’ easier communication?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(Como o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nosso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trabalho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não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implica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nenhuma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tecnologia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mt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avançada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,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neste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chat de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grupo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podemos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explorar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um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pouco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mais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)</a:t>
            </a:r>
          </a:p>
          <a:p>
            <a:pPr marL="91440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Possible Extra:  New Tab to manage the roles of the Users : Search Users, Select User, Add/Remove roles</a:t>
            </a:r>
            <a:endParaRPr lang="en-US" sz="1300" dirty="0">
              <a:solidFill>
                <a:srgbClr val="FF0000"/>
              </a:solidFill>
              <a:latin typeface="+mj-lt"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endParaRPr lang="pt-PT" sz="17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75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Implementation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should be developed in C# and HTML/CSS/JS using .NET Core MVC Framework.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The System must be integrated with an existing SQL database.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Efficiency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Loading data from the database to the interface should be fast.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Updating the data from the database numerous tables should be fast.</a:t>
            </a:r>
            <a:endParaRPr lang="pt-PT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Portability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must be supported in various platforms.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FF0000"/>
                </a:solidFill>
                <a:effectLst/>
              </a:rPr>
              <a:t>It should allow authentication from external services (i.e., UA, Facebook, Google)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FF0000"/>
                </a:solidFill>
                <a:effectLst/>
              </a:rPr>
              <a:t>Users’ passwords must be encrypted.</a:t>
            </a:r>
            <a:endParaRPr lang="en-US" sz="2400" b="0" dirty="0">
              <a:solidFill>
                <a:srgbClr val="FF000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Two factor authentication should be possible.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 There must be different permissions for different users, depending on their roles.</a:t>
            </a:r>
            <a:endParaRPr lang="pt-PT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05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Navbar and Its menus must be simple and intuitive to use.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presentation of results must be paginated to make their reading easy and organized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Legal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user must have the possibility of deleting his account if he wishes so.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Although some of users’ data may be kept for history registries purposes, any personal information is hidden (overwritten by anonymous tags)</a:t>
            </a:r>
            <a:endParaRPr lang="pt-PT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9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FF832-9B77-4D46-B242-911A742E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System Architecture 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0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Calendar</a:t>
            </a:r>
          </a:p>
        </p:txBody>
      </p:sp>
      <p:pic>
        <p:nvPicPr>
          <p:cNvPr id="7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6885E34D-A8F4-446B-89B5-B26B3DCA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2132"/>
          <a:stretch/>
        </p:blipFill>
        <p:spPr>
          <a:xfrm>
            <a:off x="213470" y="2144589"/>
            <a:ext cx="11610524" cy="3369365"/>
          </a:xfrm>
        </p:spPr>
      </p:pic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B418-45F0-4745-A1EF-8825895D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Deployment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B34C4-0818-453E-B88E-5F1A27F0C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079" y="586853"/>
            <a:ext cx="5816799" cy="3053819"/>
          </a:xfrm>
          <a:prstGeom prst="rect">
            <a:avLst/>
          </a:prstGeom>
          <a:noFill/>
          <a:effectLst>
            <a:reflection blurRad="38100" stA="52000" endA="300" endPos="30000" dir="5400000" sy="-100000" algn="bl" rotWithShape="0"/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75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Diagram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776D-FA82-497A-95F2-37B51F88E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8170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g dolls with one painted">
            <a:extLst>
              <a:ext uri="{FF2B5EF4-FFF2-40B4-BE49-F238E27FC236}">
                <a16:creationId xmlns:a16="http://schemas.microsoft.com/office/drawing/2014/main" id="{48CD25AA-0AD2-44AC-9EE2-9771AA5D3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25934" b="1092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4863D7-D79E-4316-A1CD-9D66BE0C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134141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1</a:t>
            </a:r>
          </a:p>
        </p:txBody>
      </p:sp>
      <p:pic>
        <p:nvPicPr>
          <p:cNvPr id="5" name="Content Placeholder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3DDA1FBA-01DA-4D1C-AE92-DE1B2FB9F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643464"/>
            <a:ext cx="8319717" cy="52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8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2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BE1AFE97-87B7-4B74-BC81-D0ED43F87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277" y="449056"/>
            <a:ext cx="7930462" cy="5720756"/>
          </a:xfrm>
        </p:spPr>
      </p:pic>
    </p:spTree>
    <p:extLst>
      <p:ext uri="{BB962C8B-B14F-4D97-AF65-F5344CB8AC3E}">
        <p14:creationId xmlns:p14="http://schemas.microsoft.com/office/powerpoint/2010/main" val="2089969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789E4-F59D-4547-86A1-BAB84805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Use Cases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30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5B8-1380-4199-A07B-E64DBEBE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569B0-69E8-4824-BA63-30BAE229B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646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768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3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0709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lamation mark on a yellow background">
            <a:extLst>
              <a:ext uri="{FF2B5EF4-FFF2-40B4-BE49-F238E27FC236}">
                <a16:creationId xmlns:a16="http://schemas.microsoft.com/office/drawing/2014/main" id="{10E99418-CE84-4E5C-9CD8-769F74134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35054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0522D-C29E-432F-9A0A-1BFEA2A5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Mock – Up </a:t>
            </a:r>
          </a:p>
        </p:txBody>
      </p:sp>
    </p:spTree>
    <p:extLst>
      <p:ext uri="{BB962C8B-B14F-4D97-AF65-F5344CB8AC3E}">
        <p14:creationId xmlns:p14="http://schemas.microsoft.com/office/powerpoint/2010/main" val="346233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D5FC-147C-44DE-BA1C-AECB6150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17" y="231802"/>
            <a:ext cx="10515600" cy="1325563"/>
          </a:xfrm>
        </p:spPr>
        <p:txBody>
          <a:bodyPr/>
          <a:lstStyle/>
          <a:p>
            <a:pPr algn="ctr"/>
            <a:r>
              <a:rPr lang="pt-PT" dirty="0"/>
              <a:t>Team &amp; Advisors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BA3F-D692-41FC-8C22-16DA06F9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" t="4594" r="-564" b="12341"/>
          <a:stretch/>
        </p:blipFill>
        <p:spPr>
          <a:xfrm>
            <a:off x="3047260" y="1653955"/>
            <a:ext cx="1547880" cy="1675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6F80FB6-46EE-4B62-9242-FD3063A4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9"/>
          <a:stretch/>
        </p:blipFill>
        <p:spPr>
          <a:xfrm rot="16200000">
            <a:off x="5086308" y="1837705"/>
            <a:ext cx="1675127" cy="1344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57655FD-FAE5-46B2-8BD2-10AC062B5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14" b="4452"/>
          <a:stretch/>
        </p:blipFill>
        <p:spPr>
          <a:xfrm>
            <a:off x="3708205" y="4354677"/>
            <a:ext cx="1905000" cy="1675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88E7418-A434-4655-AB64-AD0E175D26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1" r="13122" b="6527"/>
          <a:stretch/>
        </p:blipFill>
        <p:spPr>
          <a:xfrm>
            <a:off x="9410434" y="1653955"/>
            <a:ext cx="1591341" cy="1675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B758443-9BC1-4F5D-8ECE-AF3446C999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15" t="11428" r="9431" b="944"/>
          <a:stretch/>
        </p:blipFill>
        <p:spPr>
          <a:xfrm>
            <a:off x="7409523" y="1672321"/>
            <a:ext cx="1521228" cy="1675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4E070704-B47C-4529-AB17-367D820CAD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60"/>
          <a:stretch/>
        </p:blipFill>
        <p:spPr>
          <a:xfrm>
            <a:off x="889428" y="1653955"/>
            <a:ext cx="1547881" cy="1693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25733A9-387C-441E-A935-795344327A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03" r="7262" b="11119"/>
          <a:stretch/>
        </p:blipFill>
        <p:spPr>
          <a:xfrm>
            <a:off x="6578796" y="4336633"/>
            <a:ext cx="1591341" cy="1693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3F67C5-4BCB-4709-A2AD-AEF7D1E0161C}"/>
              </a:ext>
            </a:extLst>
          </p:cNvPr>
          <p:cNvSpPr txBox="1"/>
          <p:nvPr/>
        </p:nvSpPr>
        <p:spPr>
          <a:xfrm>
            <a:off x="138998" y="3510876"/>
            <a:ext cx="3048740" cy="60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1800" b="0" dirty="0">
                <a:latin typeface="Berlin Sans FB" panose="020E0602020502020306" pitchFamily="34" charset="0"/>
              </a:rPr>
              <a:t>Pedro Souto</a:t>
            </a:r>
          </a:p>
          <a:p>
            <a:pPr lvl="0" algn="ctr"/>
            <a:r>
              <a:rPr lang="pt-PT" sz="140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Team Leader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CA60C-1ACD-4F2C-8E55-BC5E678DA4CC}"/>
              </a:ext>
            </a:extLst>
          </p:cNvPr>
          <p:cNvSpPr txBox="1"/>
          <p:nvPr/>
        </p:nvSpPr>
        <p:spPr>
          <a:xfrm>
            <a:off x="2922860" y="3522260"/>
            <a:ext cx="1796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1800" b="0" dirty="0">
                <a:latin typeface="Berlin Sans FB" panose="020E0602020502020306" pitchFamily="34" charset="0"/>
              </a:rPr>
              <a:t>Fábio Carmelino</a:t>
            </a:r>
          </a:p>
          <a:p>
            <a:pPr lvl="0" algn="ctr"/>
            <a:r>
              <a:rPr lang="pt-PT" sz="140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DevOps Master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C24EC4-4888-493F-8A49-D27456E14685}"/>
              </a:ext>
            </a:extLst>
          </p:cNvPr>
          <p:cNvSpPr txBox="1"/>
          <p:nvPr/>
        </p:nvSpPr>
        <p:spPr>
          <a:xfrm>
            <a:off x="4979988" y="3522260"/>
            <a:ext cx="2114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b="0" dirty="0">
                <a:latin typeface="Berlin Sans FB" panose="020E0602020502020306" pitchFamily="34" charset="0"/>
              </a:rPr>
              <a:t>Diogo Moreira</a:t>
            </a:r>
          </a:p>
          <a:p>
            <a:pPr lvl="0" algn="ctr"/>
            <a:r>
              <a:rPr lang="pt-PT" sz="140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Lead Developer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8438EE-9FF7-42B7-86C8-472C6030ED97}"/>
              </a:ext>
            </a:extLst>
          </p:cNvPr>
          <p:cNvSpPr txBox="1"/>
          <p:nvPr/>
        </p:nvSpPr>
        <p:spPr>
          <a:xfrm>
            <a:off x="7401867" y="3460228"/>
            <a:ext cx="1796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b="0" dirty="0">
                <a:latin typeface="Berlin Sans FB" panose="020E0602020502020306" pitchFamily="34" charset="0"/>
              </a:rPr>
              <a:t>Luís Pereira</a:t>
            </a:r>
          </a:p>
          <a:p>
            <a:pPr lvl="0" algn="ctr"/>
            <a:r>
              <a:rPr lang="pt-PT" sz="140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Product Owner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D67684-9845-45F0-B449-4D2C5A183E75}"/>
              </a:ext>
            </a:extLst>
          </p:cNvPr>
          <p:cNvSpPr txBox="1"/>
          <p:nvPr/>
        </p:nvSpPr>
        <p:spPr>
          <a:xfrm>
            <a:off x="9269140" y="3510876"/>
            <a:ext cx="1796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1800" b="0" dirty="0">
                <a:latin typeface="Berlin Sans FB" panose="020E0602020502020306" pitchFamily="34" charset="0"/>
              </a:rPr>
              <a:t>Maria Rocha</a:t>
            </a:r>
          </a:p>
          <a:p>
            <a:pPr lvl="0" algn="ctr"/>
            <a:r>
              <a:rPr lang="pt-PT" sz="140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Architect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4C9DFB-81BB-4757-90EA-82123F6AD947}"/>
              </a:ext>
            </a:extLst>
          </p:cNvPr>
          <p:cNvSpPr txBox="1"/>
          <p:nvPr/>
        </p:nvSpPr>
        <p:spPr>
          <a:xfrm>
            <a:off x="3767039" y="6108172"/>
            <a:ext cx="1905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1800" b="0" dirty="0">
                <a:latin typeface="Berlin Sans FB" panose="020E0602020502020306" pitchFamily="34" charset="0"/>
              </a:rPr>
              <a:t>André Monteiro</a:t>
            </a:r>
          </a:p>
          <a:p>
            <a:pPr lvl="0" algn="ctr"/>
            <a:r>
              <a:rPr lang="pt-PT" sz="1400" b="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Advisor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24A9A6-E223-427E-8A5E-7B7EB1DA0711}"/>
              </a:ext>
            </a:extLst>
          </p:cNvPr>
          <p:cNvSpPr txBox="1"/>
          <p:nvPr/>
        </p:nvSpPr>
        <p:spPr>
          <a:xfrm>
            <a:off x="6596051" y="6057470"/>
            <a:ext cx="1796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1800" b="0" dirty="0">
                <a:latin typeface="Berlin Sans FB" panose="020E0602020502020306" pitchFamily="34" charset="0"/>
              </a:rPr>
              <a:t>Joaquim Pinto</a:t>
            </a:r>
          </a:p>
          <a:p>
            <a:pPr lvl="0" algn="ctr"/>
            <a:r>
              <a:rPr lang="pt-PT" sz="1400" b="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Co-Advisor</a:t>
            </a:r>
          </a:p>
        </p:txBody>
      </p:sp>
    </p:spTree>
    <p:extLst>
      <p:ext uri="{BB962C8B-B14F-4D97-AF65-F5344CB8AC3E}">
        <p14:creationId xmlns:p14="http://schemas.microsoft.com/office/powerpoint/2010/main" val="1392592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FCB-A52E-43E5-9F19-2038796D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  <p:pic>
        <p:nvPicPr>
          <p:cNvPr id="8" name="Graphic 5" descr="Question mark">
            <a:extLst>
              <a:ext uri="{FF2B5EF4-FFF2-40B4-BE49-F238E27FC236}">
                <a16:creationId xmlns:a16="http://schemas.microsoft.com/office/drawing/2014/main" id="{A5284CAD-FACF-4FD8-B9D6-AF558DB7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B3D584-20CE-45A2-9AF2-5CFC7DD6F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5980 w 12192000"/>
              <a:gd name="connsiteY0" fmla="*/ 643467 h 6858000"/>
              <a:gd name="connsiteX1" fmla="*/ 810509 w 12192000"/>
              <a:gd name="connsiteY1" fmla="*/ 748938 h 6858000"/>
              <a:gd name="connsiteX2" fmla="*/ 810509 w 12192000"/>
              <a:gd name="connsiteY2" fmla="*/ 5738739 h 6858000"/>
              <a:gd name="connsiteX3" fmla="*/ 915980 w 12192000"/>
              <a:gd name="connsiteY3" fmla="*/ 5844210 h 6858000"/>
              <a:gd name="connsiteX4" fmla="*/ 11269845 w 12192000"/>
              <a:gd name="connsiteY4" fmla="*/ 5844210 h 6858000"/>
              <a:gd name="connsiteX5" fmla="*/ 11375316 w 12192000"/>
              <a:gd name="connsiteY5" fmla="*/ 5738739 h 6858000"/>
              <a:gd name="connsiteX6" fmla="*/ 11375316 w 12192000"/>
              <a:gd name="connsiteY6" fmla="*/ 748938 h 6858000"/>
              <a:gd name="connsiteX7" fmla="*/ 11269845 w 12192000"/>
              <a:gd name="connsiteY7" fmla="*/ 64346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5980" y="643467"/>
                </a:moveTo>
                <a:cubicBezTo>
                  <a:pt x="857730" y="643467"/>
                  <a:pt x="810509" y="690688"/>
                  <a:pt x="810509" y="748938"/>
                </a:cubicBezTo>
                <a:lnTo>
                  <a:pt x="810509" y="5738739"/>
                </a:lnTo>
                <a:cubicBezTo>
                  <a:pt x="810509" y="5796989"/>
                  <a:pt x="857730" y="5844210"/>
                  <a:pt x="915980" y="5844210"/>
                </a:cubicBezTo>
                <a:lnTo>
                  <a:pt x="11269845" y="5844210"/>
                </a:lnTo>
                <a:cubicBezTo>
                  <a:pt x="11328095" y="5844210"/>
                  <a:pt x="11375316" y="5796989"/>
                  <a:pt x="11375316" y="5738739"/>
                </a:cubicBezTo>
                <a:lnTo>
                  <a:pt x="11375316" y="748938"/>
                </a:lnTo>
                <a:cubicBezTo>
                  <a:pt x="11375316" y="690688"/>
                  <a:pt x="11328095" y="643467"/>
                  <a:pt x="11269845" y="64346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56972-44D6-40CE-9A7F-F0E520F5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912" y="1779453"/>
            <a:ext cx="9144000" cy="1838766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PMATE - BackOffice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5BCCE-687A-4BBC-9E35-559C03CAD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8642" y="2882077"/>
            <a:ext cx="514717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04247D94-65EC-4C34-A6D2-158A42FA0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509" y="5913433"/>
            <a:ext cx="10564807" cy="579695"/>
          </a:xfrm>
          <a:prstGeom prst="roundRect">
            <a:avLst>
              <a:gd name="adj" fmla="val 27721"/>
            </a:avLst>
          </a:prstGeom>
          <a:gradFill>
            <a:gsLst>
              <a:gs pos="0">
                <a:srgbClr val="1D6987">
                  <a:alpha val="3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0"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91C6D3-ECA1-48D0-83F1-95D6D7A6E08F}"/>
              </a:ext>
            </a:extLst>
          </p:cNvPr>
          <p:cNvSpPr txBox="1">
            <a:spLocks/>
          </p:cNvSpPr>
          <p:nvPr/>
        </p:nvSpPr>
        <p:spPr>
          <a:xfrm>
            <a:off x="1614256" y="3157446"/>
            <a:ext cx="9144000" cy="183876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Elaboration Phase - End</a:t>
            </a:r>
            <a:endParaRPr lang="en-US" spc="-300" dirty="0">
              <a:solidFill>
                <a:schemeClr val="tx1">
                  <a:lumMod val="95000"/>
                </a:schemeClr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52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B3EB-D108-44B0-AB15-96E5DABB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A8A5-AA0A-4E9C-9879-045D6D80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 and State of The Art (SOA)</a:t>
            </a:r>
          </a:p>
          <a:p>
            <a:r>
              <a:rPr lang="pt-PT" dirty="0"/>
              <a:t>Requirements gathering</a:t>
            </a:r>
          </a:p>
          <a:p>
            <a:r>
              <a:rPr lang="pt-PT" dirty="0"/>
              <a:t>Functional requirements</a:t>
            </a:r>
          </a:p>
          <a:p>
            <a:r>
              <a:rPr lang="pt-PT" dirty="0"/>
              <a:t>Non-functional requirements</a:t>
            </a:r>
          </a:p>
          <a:p>
            <a:r>
              <a:rPr lang="pt-PT" dirty="0"/>
              <a:t>System Architecture</a:t>
            </a:r>
          </a:p>
          <a:p>
            <a:r>
              <a:rPr lang="pt-PT" dirty="0"/>
              <a:t>Actors</a:t>
            </a:r>
          </a:p>
          <a:p>
            <a:r>
              <a:rPr lang="pt-PT" dirty="0"/>
              <a:t>Use cases</a:t>
            </a:r>
          </a:p>
          <a:p>
            <a:r>
              <a:rPr lang="pt-PT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232284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A1B2-EDCA-4D7C-800E-963897F9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4" y="942174"/>
            <a:ext cx="115106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What  previous works exist in this context?</a:t>
            </a:r>
            <a:br>
              <a:rPr lang="pt-PT" dirty="0"/>
            </a:b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6EBD-FFF9-48B1-ACF2-B4FAA52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78" y="2161205"/>
            <a:ext cx="10233800" cy="4351338"/>
          </a:xfrm>
        </p:spPr>
        <p:txBody>
          <a:bodyPr/>
          <a:lstStyle/>
          <a:p>
            <a:r>
              <a:rPr lang="en-US" sz="2500" dirty="0"/>
              <a:t>Pmate BackOffice is a management platform for admins</a:t>
            </a:r>
            <a:endParaRPr lang="pt-PT" sz="2500" dirty="0"/>
          </a:p>
          <a:p>
            <a:r>
              <a:rPr lang="pt-PT" sz="2500" dirty="0"/>
              <a:t>An equivalent currently operational plataform already exists for this purpose</a:t>
            </a:r>
          </a:p>
          <a:p>
            <a:r>
              <a:rPr lang="pt-PT" sz="2500" dirty="0"/>
              <a:t>Existing platform is non-intuitive, the  technology  outdated (has barely received any changes in 20 years) and  contains many unused and not implemented features.</a:t>
            </a:r>
          </a:p>
          <a:p>
            <a:r>
              <a:rPr lang="pt-PT" sz="2500" dirty="0"/>
              <a:t>New Platform goals:</a:t>
            </a:r>
          </a:p>
          <a:p>
            <a:pPr lvl="1"/>
            <a:r>
              <a:rPr lang="pt-PT" dirty="0"/>
              <a:t>Cleaner and more appealing interface</a:t>
            </a:r>
          </a:p>
          <a:p>
            <a:pPr lvl="1"/>
            <a:r>
              <a:rPr lang="pt-PT" dirty="0"/>
              <a:t>Use of a more up-to-date framework - .Net Core MVC</a:t>
            </a:r>
          </a:p>
          <a:p>
            <a:pPr lvl="1"/>
            <a:r>
              <a:rPr lang="pt-PT" dirty="0"/>
              <a:t>Improvements on the database model (Migration to .Net Identity tables) 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endParaRPr lang="pt-P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7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90C04-36D9-4438-A76B-C273A68C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647"/>
            <a:ext cx="10739225" cy="53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6B48-9E3E-4066-A945-9BC0CD7A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(SOA)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D521-499E-4240-87C3-34F9BCBF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competitions coming up implies the necessity  to create new tests</a:t>
            </a:r>
          </a:p>
          <a:p>
            <a:r>
              <a:rPr lang="en-US" dirty="0"/>
              <a:t>When new schools want to be part of Pmate, admins handle their registry</a:t>
            </a:r>
          </a:p>
          <a:p>
            <a:r>
              <a:rPr lang="en-US" dirty="0"/>
              <a:t>At any time, new training tests may be created for students to practice on the main Pmate website</a:t>
            </a:r>
          </a:p>
          <a:p>
            <a:r>
              <a:rPr lang="en-US" dirty="0"/>
              <a:t>During competitions, any problems/bugs that participants stumble upon are handled by admins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6796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2788-85A5-4C91-B2C2-978016BE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Requirements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E861D86-7D98-4C0C-AE7C-E29072F83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270" y="643464"/>
            <a:ext cx="2838179" cy="2838179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415237187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142</TotalTime>
  <Words>774</Words>
  <Application>Microsoft Office PowerPoint</Application>
  <PresentationFormat>Widescreen</PresentationFormat>
  <Paragraphs>121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Berlin Sans FB</vt:lpstr>
      <vt:lpstr>Calibri</vt:lpstr>
      <vt:lpstr>Corbel</vt:lpstr>
      <vt:lpstr>Wingdings</vt:lpstr>
      <vt:lpstr>Depth</vt:lpstr>
      <vt:lpstr>PMATE BackOffice </vt:lpstr>
      <vt:lpstr>Calendar</vt:lpstr>
      <vt:lpstr>Team &amp; Advisors</vt:lpstr>
      <vt:lpstr>Index</vt:lpstr>
      <vt:lpstr>Context  What  previous works exist in this context? </vt:lpstr>
      <vt:lpstr>Old Platform </vt:lpstr>
      <vt:lpstr>Old Platform </vt:lpstr>
      <vt:lpstr>State of the Art (SOA)</vt:lpstr>
      <vt:lpstr>Requirements</vt:lpstr>
      <vt:lpstr>Requirements gathering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Non-Functional Requirements</vt:lpstr>
      <vt:lpstr>Non-Functional Requirements</vt:lpstr>
      <vt:lpstr>Non-Functional Requirements</vt:lpstr>
      <vt:lpstr>System Architecture </vt:lpstr>
      <vt:lpstr>Deployment Diagram</vt:lpstr>
      <vt:lpstr>Database Diagram</vt:lpstr>
      <vt:lpstr>Personas</vt:lpstr>
      <vt:lpstr>Persona 1</vt:lpstr>
      <vt:lpstr>Persona 2</vt:lpstr>
      <vt:lpstr>Use Cases</vt:lpstr>
      <vt:lpstr>Use Case 1 </vt:lpstr>
      <vt:lpstr>Use Case 2</vt:lpstr>
      <vt:lpstr>Use Case 3 </vt:lpstr>
      <vt:lpstr>Mock – Up </vt:lpstr>
      <vt:lpstr>Questions?</vt:lpstr>
      <vt:lpstr>PMATE - BackOffice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PMATE BackOffice</dc:title>
  <dc:creator>fabio carmelino</dc:creator>
  <cp:lastModifiedBy>fabio carmelino</cp:lastModifiedBy>
  <cp:revision>17</cp:revision>
  <dcterms:created xsi:type="dcterms:W3CDTF">2021-04-09T12:46:18Z</dcterms:created>
  <dcterms:modified xsi:type="dcterms:W3CDTF">2021-04-09T16:16:03Z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